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</p:sldIdLst>
  <p:sldSz cy="5143500" cx="9144000"/>
  <p:notesSz cx="6858000" cy="9144000"/>
  <p:embeddedFontLst>
    <p:embeddedFont>
      <p:font typeface="Roboto Slab"/>
      <p:regular r:id="rId10"/>
      <p:bold r:id="rId11"/>
    </p:embeddedFont>
    <p:embeddedFont>
      <p:font typeface="Roboto"/>
      <p:regular r:id="rId12"/>
      <p:bold r:id="rId13"/>
      <p:italic r:id="rId14"/>
      <p:boldItalic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RobotoSlab-bold.fntdata"/><Relationship Id="rId10" Type="http://schemas.openxmlformats.org/officeDocument/2006/relationships/font" Target="fonts/RobotoSlab-regular.fntdata"/><Relationship Id="rId13" Type="http://schemas.openxmlformats.org/officeDocument/2006/relationships/font" Target="fonts/Roboto-bold.fntdata"/><Relationship Id="rId12" Type="http://schemas.openxmlformats.org/officeDocument/2006/relationships/font" Target="fonts/Roboto-regular.fnt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font" Target="fonts/Roboto-boldItalic.fntdata"/><Relationship Id="rId14" Type="http://schemas.openxmlformats.org/officeDocument/2006/relationships/font" Target="fonts/Roboto-italic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Shape 8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1524800" y="672605"/>
            <a:ext cx="1081625" cy="1124949"/>
          </a:xfrm>
          <a:custGeom>
            <a:pathLst>
              <a:path extrusionOk="0" h="44998" w="43265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cap="flat" cmpd="sng" w="28575">
            <a:solidFill>
              <a:schemeClr val="accent5"/>
            </a:solidFill>
            <a:prstDash val="solid"/>
            <a:miter/>
            <a:headEnd len="med" w="med" type="none"/>
            <a:tailEnd len="med" w="med" type="none"/>
          </a:ln>
        </p:spPr>
      </p:sp>
      <p:sp>
        <p:nvSpPr>
          <p:cNvPr id="11" name="Shape 11"/>
          <p:cNvSpPr/>
          <p:nvPr/>
        </p:nvSpPr>
        <p:spPr>
          <a:xfrm rot="10800000">
            <a:off x="6537562" y="3342925"/>
            <a:ext cx="1081625" cy="1124950"/>
          </a:xfrm>
          <a:custGeom>
            <a:pathLst>
              <a:path extrusionOk="0" h="44998" w="43265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cap="flat" cmpd="sng" w="28575">
            <a:solidFill>
              <a:schemeClr val="accent5"/>
            </a:solidFill>
            <a:prstDash val="solid"/>
            <a:miter/>
            <a:headEnd len="med" w="med" type="none"/>
            <a:tailEnd len="med" w="med" type="none"/>
          </a:ln>
        </p:spPr>
      </p:sp>
      <p:cxnSp>
        <p:nvCxnSpPr>
          <p:cNvPr id="12" name="Shape 12"/>
          <p:cNvCxnSpPr/>
          <p:nvPr/>
        </p:nvCxnSpPr>
        <p:spPr>
          <a:xfrm>
            <a:off x="4359601" y="281746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3" name="Shape 13"/>
          <p:cNvSpPr txBox="1"/>
          <p:nvPr>
            <p:ph type="ctrTitle"/>
          </p:nvPr>
        </p:nvSpPr>
        <p:spPr>
          <a:xfrm>
            <a:off x="1680301" y="1188925"/>
            <a:ext cx="5783400" cy="14573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000"/>
            </a:lvl1pPr>
            <a:lvl2pPr lvl="1" algn="ctr">
              <a:spcBef>
                <a:spcPts val="0"/>
              </a:spcBef>
              <a:buSzPct val="100000"/>
              <a:defRPr sz="4000"/>
            </a:lvl2pPr>
            <a:lvl3pPr lvl="2" algn="ctr">
              <a:spcBef>
                <a:spcPts val="0"/>
              </a:spcBef>
              <a:buSzPct val="100000"/>
              <a:defRPr sz="4000"/>
            </a:lvl3pPr>
            <a:lvl4pPr lvl="3" algn="ctr">
              <a:spcBef>
                <a:spcPts val="0"/>
              </a:spcBef>
              <a:buSzPct val="100000"/>
              <a:defRPr sz="4000"/>
            </a:lvl4pPr>
            <a:lvl5pPr lvl="4" algn="ctr">
              <a:spcBef>
                <a:spcPts val="0"/>
              </a:spcBef>
              <a:buSzPct val="100000"/>
              <a:defRPr sz="4000"/>
            </a:lvl5pPr>
            <a:lvl6pPr lvl="5" algn="ctr">
              <a:spcBef>
                <a:spcPts val="0"/>
              </a:spcBef>
              <a:buSzPct val="100000"/>
              <a:defRPr sz="4000"/>
            </a:lvl6pPr>
            <a:lvl7pPr lvl="6" algn="ctr">
              <a:spcBef>
                <a:spcPts val="0"/>
              </a:spcBef>
              <a:buSzPct val="100000"/>
              <a:defRPr sz="4000"/>
            </a:lvl7pPr>
            <a:lvl8pPr lvl="7" algn="ctr">
              <a:spcBef>
                <a:spcPts val="0"/>
              </a:spcBef>
              <a:buSzPct val="100000"/>
              <a:defRPr sz="4000"/>
            </a:lvl8pPr>
            <a:lvl9pPr lvl="8" algn="ctr">
              <a:spcBef>
                <a:spcPts val="0"/>
              </a:spcBef>
              <a:buSzPct val="100000"/>
              <a:defRPr sz="4000"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1680301" y="3049450"/>
            <a:ext cx="5783400" cy="909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Big number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/>
        </p:nvSpPr>
        <p:spPr>
          <a:xfrm>
            <a:off x="150" y="5076825"/>
            <a:ext cx="9143700" cy="666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4" name="Shape 54"/>
          <p:cNvSpPr txBox="1"/>
          <p:nvPr>
            <p:ph type="title"/>
          </p:nvPr>
        </p:nvSpPr>
        <p:spPr>
          <a:xfrm>
            <a:off x="387900" y="1152450"/>
            <a:ext cx="8368200" cy="1538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1pPr>
            <a:lvl2pPr lvl="1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2pPr>
            <a:lvl3pPr lvl="2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3pPr>
            <a:lvl4pPr lvl="3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4pPr>
            <a:lvl5pPr lvl="4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5pPr>
            <a:lvl6pPr lvl="5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6pPr>
            <a:lvl7pPr lvl="6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7pPr>
            <a:lvl8pPr lvl="7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8pPr>
            <a:lvl9pPr lvl="8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9pPr>
          </a:lstStyle>
          <a:p/>
        </p:txBody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387900" y="2919450"/>
            <a:ext cx="8368200" cy="1071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6" name="Shape 56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hape 17"/>
          <p:cNvCxnSpPr/>
          <p:nvPr/>
        </p:nvCxnSpPr>
        <p:spPr>
          <a:xfrm>
            <a:off x="4359601" y="281746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8" name="Shape 18"/>
          <p:cNvSpPr txBox="1"/>
          <p:nvPr>
            <p:ph type="title"/>
          </p:nvPr>
        </p:nvSpPr>
        <p:spPr>
          <a:xfrm>
            <a:off x="480750" y="1764950"/>
            <a:ext cx="8222100" cy="907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x">
  <p:cSld name="Title and body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Shape 21"/>
          <p:cNvCxnSpPr/>
          <p:nvPr/>
        </p:nvCxnSpPr>
        <p:spPr>
          <a:xfrm>
            <a:off x="492562" y="126028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2" name="Shape 22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ColTx">
  <p:cSld name="Title and two columns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6" name="Shape 26"/>
          <p:cNvCxnSpPr/>
          <p:nvPr/>
        </p:nvCxnSpPr>
        <p:spPr>
          <a:xfrm>
            <a:off x="492562" y="126028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7" name="Shape 27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 txBox="1"/>
          <p:nvPr>
            <p:ph idx="1" type="body"/>
          </p:nvPr>
        </p:nvSpPr>
        <p:spPr>
          <a:xfrm>
            <a:off x="387900" y="1489825"/>
            <a:ext cx="3999900" cy="307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756200" y="1489825"/>
            <a:ext cx="3999900" cy="307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3" name="Shape 3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One column tex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5" name="Shape 35"/>
          <p:cNvCxnSpPr/>
          <p:nvPr/>
        </p:nvCxnSpPr>
        <p:spPr>
          <a:xfrm>
            <a:off x="489218" y="1412276"/>
            <a:ext cx="3315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6" name="Shape 36"/>
          <p:cNvSpPr txBox="1"/>
          <p:nvPr>
            <p:ph type="title"/>
          </p:nvPr>
        </p:nvSpPr>
        <p:spPr>
          <a:xfrm>
            <a:off x="3879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x="387900" y="1594025"/>
            <a:ext cx="2808000" cy="2681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8" name="Shape 3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in point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hape 40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41" name="Shape 4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ection title and description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/>
          <p:nvPr/>
        </p:nvSpPr>
        <p:spPr>
          <a:xfrm>
            <a:off x="4572000" y="-7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44" name="Shape 44"/>
          <p:cNvCxnSpPr/>
          <p:nvPr/>
        </p:nvCxnSpPr>
        <p:spPr>
          <a:xfrm>
            <a:off x="5029675" y="4495503"/>
            <a:ext cx="540900" cy="0"/>
          </a:xfrm>
          <a:prstGeom prst="straightConnector1">
            <a:avLst/>
          </a:prstGeom>
          <a:noFill/>
          <a:ln cap="flat" cmpd="sng" w="38100">
            <a:solidFill>
              <a:schemeClr val="accent5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5" name="Shape 45"/>
          <p:cNvSpPr txBox="1"/>
          <p:nvPr>
            <p:ph type="title"/>
          </p:nvPr>
        </p:nvSpPr>
        <p:spPr>
          <a:xfrm>
            <a:off x="265500" y="1209075"/>
            <a:ext cx="4045200" cy="1506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3800"/>
            </a:lvl1pPr>
            <a:lvl2pPr lvl="1" algn="ctr">
              <a:spcBef>
                <a:spcPts val="0"/>
              </a:spcBef>
              <a:buSzPct val="100000"/>
              <a:defRPr sz="3800"/>
            </a:lvl2pPr>
            <a:lvl3pPr lvl="2" algn="ctr">
              <a:spcBef>
                <a:spcPts val="0"/>
              </a:spcBef>
              <a:buSzPct val="100000"/>
              <a:defRPr sz="3800"/>
            </a:lvl3pPr>
            <a:lvl4pPr lvl="3" algn="ctr">
              <a:spcBef>
                <a:spcPts val="0"/>
              </a:spcBef>
              <a:buSzPct val="100000"/>
              <a:defRPr sz="3800"/>
            </a:lvl4pPr>
            <a:lvl5pPr lvl="4" algn="ctr">
              <a:spcBef>
                <a:spcPts val="0"/>
              </a:spcBef>
              <a:buSzPct val="100000"/>
              <a:defRPr sz="3800"/>
            </a:lvl5pPr>
            <a:lvl6pPr lvl="5" algn="ctr">
              <a:spcBef>
                <a:spcPts val="0"/>
              </a:spcBef>
              <a:buSzPct val="100000"/>
              <a:defRPr sz="3800"/>
            </a:lvl6pPr>
            <a:lvl7pPr lvl="6" algn="ctr">
              <a:spcBef>
                <a:spcPts val="0"/>
              </a:spcBef>
              <a:buSzPct val="100000"/>
              <a:defRPr sz="3800"/>
            </a:lvl7pPr>
            <a:lvl8pPr lvl="7" algn="ctr">
              <a:spcBef>
                <a:spcPts val="0"/>
              </a:spcBef>
              <a:buSzPct val="100000"/>
              <a:defRPr sz="3800"/>
            </a:lvl8pPr>
            <a:lvl9pPr lvl="8" algn="ctr">
              <a:spcBef>
                <a:spcPts val="0"/>
              </a:spcBef>
              <a:buSzPct val="100000"/>
              <a:defRPr sz="3800"/>
            </a:lvl9pPr>
          </a:lstStyle>
          <a:p/>
        </p:txBody>
      </p:sp>
      <p:sp>
        <p:nvSpPr>
          <p:cNvPr id="46" name="Shape 46"/>
          <p:cNvSpPr txBox="1"/>
          <p:nvPr>
            <p:ph idx="1" type="subTitle"/>
          </p:nvPr>
        </p:nvSpPr>
        <p:spPr>
          <a:xfrm>
            <a:off x="265500" y="2769000"/>
            <a:ext cx="4045200" cy="13455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8" name="Shape 4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Caption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idx="1" type="body"/>
          </p:nvPr>
        </p:nvSpPr>
        <p:spPr>
          <a:xfrm>
            <a:off x="319500" y="4233725"/>
            <a:ext cx="5998800" cy="598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Roboto Slab"/>
              <a:buNone/>
              <a:defRPr>
                <a:latin typeface="Roboto Slab"/>
                <a:ea typeface="Roboto Slab"/>
                <a:cs typeface="Roboto Slab"/>
                <a:sym typeface="Roboto Slab"/>
              </a:defRPr>
            </a:lvl1pPr>
          </a:lstStyle>
          <a:p/>
        </p:txBody>
      </p:sp>
      <p:sp>
        <p:nvSpPr>
          <p:cNvPr id="51" name="Shape 5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ct val="100000"/>
              <a:buFont typeface="Roboto"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www.eia.gov/Kids/energy.cfm?page=about_forms_of_energy-basics" TargetMode="Externa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www.youtube.com/watch?v=8qmSzMwTkpk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ctrTitle"/>
          </p:nvPr>
        </p:nvSpPr>
        <p:spPr>
          <a:xfrm>
            <a:off x="1680301" y="1188925"/>
            <a:ext cx="5783400" cy="14573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Energy </a:t>
            </a:r>
          </a:p>
        </p:txBody>
      </p:sp>
      <p:sp>
        <p:nvSpPr>
          <p:cNvPr id="64" name="Shape 64"/>
          <p:cNvSpPr txBox="1"/>
          <p:nvPr>
            <p:ph idx="1" type="subTitle"/>
          </p:nvPr>
        </p:nvSpPr>
        <p:spPr>
          <a:xfrm>
            <a:off x="1680301" y="3049450"/>
            <a:ext cx="5783400" cy="909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Forms and Transformations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lang="en" sz="4800"/>
              <a:t>Energy Forms</a:t>
            </a:r>
          </a:p>
        </p:txBody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2400"/>
              <a:t>Let’s read about some basic forms of energy:</a:t>
            </a:r>
          </a:p>
          <a:p>
            <a:pPr lvl="0" rt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https://www.eia.gov/Kids/energy.cfm?page=about_forms_of_energy-basics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Be ready to tell your partner: 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The two basic forms 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An example of each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Energy Basics</a:t>
            </a:r>
          </a:p>
        </p:txBody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Fold a blank piece of paper into four parts.  Take notes on the video to answer the following questions: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What is a </a:t>
            </a:r>
            <a:r>
              <a:rPr lang="en">
                <a:solidFill>
                  <a:srgbClr val="FFFF00"/>
                </a:solidFill>
              </a:rPr>
              <a:t>basic definition</a:t>
            </a:r>
            <a:r>
              <a:rPr lang="en"/>
              <a:t> of energy?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What is </a:t>
            </a:r>
            <a:r>
              <a:rPr lang="en">
                <a:solidFill>
                  <a:srgbClr val="FFFF00"/>
                </a:solidFill>
              </a:rPr>
              <a:t>conservation</a:t>
            </a:r>
            <a:r>
              <a:rPr lang="en"/>
              <a:t> of energy?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What are some </a:t>
            </a:r>
            <a:r>
              <a:rPr lang="en">
                <a:solidFill>
                  <a:srgbClr val="FFFF00"/>
                </a:solidFill>
              </a:rPr>
              <a:t>forms of energy</a:t>
            </a:r>
            <a:r>
              <a:rPr lang="en"/>
              <a:t>?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What are some </a:t>
            </a:r>
            <a:r>
              <a:rPr lang="en">
                <a:solidFill>
                  <a:schemeClr val="accent6"/>
                </a:solidFill>
              </a:rPr>
              <a:t>examples of energy transformations</a:t>
            </a:r>
            <a:r>
              <a:rPr lang="en"/>
              <a:t>?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Bill Nye the Science Guy - Energy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Energy Stations</a:t>
            </a:r>
          </a:p>
        </p:txBody>
      </p:sp>
      <p:sp>
        <p:nvSpPr>
          <p:cNvPr id="82" name="Shape 82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With your partner, move through the energy stations and complete the graphic organizer as you “play” with the item in the station.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You will need to determine: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The system of the item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The energy form (source) as an input to the system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The energy transformation as you play</a:t>
            </a:r>
          </a:p>
          <a:p>
            <a:pPr indent="-228600" lvl="0" marL="457200">
              <a:spcBef>
                <a:spcPts val="0"/>
              </a:spcBef>
              <a:buAutoNum type="arabicPeriod"/>
            </a:pPr>
            <a:r>
              <a:rPr lang="en"/>
              <a:t>The energy form after the transformation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/>
              <a:t>Energy Example</a:t>
            </a:r>
          </a:p>
        </p:txBody>
      </p:sp>
      <p:sp>
        <p:nvSpPr>
          <p:cNvPr id="88" name="Shape 88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System: Rubber band 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Energy before (source): Hand (system input) stretching the band transfers chemical energy (muscles) to kinetic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Transformation: Stretching the band creates potential (mechanical and gravitational) energy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Energy after: K</a:t>
            </a:r>
            <a:r>
              <a:rPr lang="en"/>
              <a:t>inetic (motion) causes the band to fly through the air toward the ground, and thermal (heat) energy causes the band to slow and stop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arina">
  <a:themeElements>
    <a:clrScheme name="Marina">
      <a:dk1>
        <a:srgbClr val="FFFFFF"/>
      </a:dk1>
      <a:lt1>
        <a:srgbClr val="00517C"/>
      </a:lt1>
      <a:dk2>
        <a:srgbClr val="004065"/>
      </a:dk2>
      <a:lt2>
        <a:srgbClr val="CFD8DC"/>
      </a:lt2>
      <a:accent1>
        <a:srgbClr val="0277BD"/>
      </a:accent1>
      <a:accent2>
        <a:srgbClr val="558B2F"/>
      </a:accent2>
      <a:accent3>
        <a:srgbClr val="009688"/>
      </a:accent3>
      <a:accent4>
        <a:srgbClr val="039BE5"/>
      </a:accent4>
      <a:accent5>
        <a:srgbClr val="8BC34A"/>
      </a:accent5>
      <a:accent6>
        <a:srgbClr val="FFEB38"/>
      </a:accent6>
      <a:hlink>
        <a:srgbClr val="8BC34A"/>
      </a:hlink>
      <a:folHlink>
        <a:srgbClr val="8BC34A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